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74" r:id="rId2"/>
    <p:sldId id="575" r:id="rId3"/>
    <p:sldId id="257" r:id="rId4"/>
    <p:sldId id="256" r:id="rId5"/>
    <p:sldId id="28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76" r:id="rId17"/>
    <p:sldId id="267" r:id="rId18"/>
    <p:sldId id="268" r:id="rId19"/>
    <p:sldId id="269" r:id="rId20"/>
    <p:sldId id="271" r:id="rId21"/>
    <p:sldId id="272" r:id="rId22"/>
    <p:sldId id="288" r:id="rId23"/>
    <p:sldId id="289" r:id="rId24"/>
    <p:sldId id="290" r:id="rId25"/>
    <p:sldId id="291" r:id="rId26"/>
    <p:sldId id="292" r:id="rId27"/>
    <p:sldId id="275" r:id="rId28"/>
    <p:sldId id="576" r:id="rId29"/>
    <p:sldId id="274" r:id="rId30"/>
    <p:sldId id="5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8" autoAdjust="0"/>
    <p:restoredTop sz="94660"/>
  </p:normalViewPr>
  <p:slideViewPr>
    <p:cSldViewPr>
      <p:cViewPr varScale="1">
        <p:scale>
          <a:sx n="68" d="100"/>
          <a:sy n="68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E725-F674-41E3-A822-557062C26002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181C-C699-4AC6-B38F-EFF5B53C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EDDD59B-422A-484E-8035-4644E91C6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09FF62C-373E-4B6F-BC77-7E906F7C1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8F7A4F4-4E98-4597-AD4F-9931F0EA4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22F3-BECA-463C-A34C-B122E83FD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687374"/>
      </p:ext>
    </p:extLst>
  </p:cSld>
  <p:clrMapOvr>
    <a:masterClrMapping/>
  </p:clrMapOvr>
  <p:transition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D7D2-9863-4491-A9D9-9B1AC886D90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83CC-7990-469F-AD6E-0A1A938C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142D547B-88A9-4104-B0CF-C9B55A61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099BFA03-9B7E-4A0A-B3D0-AA3502FD5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209550"/>
            <a:ext cx="873125" cy="86995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A6A6A6-ADB2-4C9E-8BF8-40A0F42382F7}"/>
              </a:ext>
            </a:extLst>
          </p:cNvPr>
          <p:cNvSpPr txBox="1"/>
          <p:nvPr/>
        </p:nvSpPr>
        <p:spPr>
          <a:xfrm>
            <a:off x="1490663" y="209550"/>
            <a:ext cx="7639050" cy="1000125"/>
          </a:xfrm>
          <a:prstGeom prst="rect">
            <a:avLst/>
          </a:prstGeom>
        </p:spPr>
        <p:txBody>
          <a:bodyPr lIns="68481" tIns="34241" rIns="68481" bIns="3424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15365" name="Group 13">
            <a:extLst>
              <a:ext uri="{FF2B5EF4-FFF2-40B4-BE49-F238E27FC236}">
                <a16:creationId xmlns:a16="http://schemas.microsoft.com/office/drawing/2014/main" id="{D976BC4E-78BD-442D-8F35-C9EE5F5DC88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273175"/>
            <a:ext cx="3898900" cy="0"/>
            <a:chOff x="2528099" y="-76200"/>
            <a:chExt cx="5196976" cy="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432D14-6ED9-4C76-94FE-0C591B63953C}"/>
                </a:ext>
              </a:extLst>
            </p:cNvPr>
            <p:cNvCxnSpPr/>
            <p:nvPr/>
          </p:nvCxnSpPr>
          <p:spPr>
            <a:xfrm>
              <a:off x="2528099" y="-76200"/>
              <a:ext cx="5196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35F3AD-F6DB-4B39-903A-CD90578835F1}"/>
                </a:ext>
              </a:extLst>
            </p:cNvPr>
            <p:cNvCxnSpPr/>
            <p:nvPr/>
          </p:nvCxnSpPr>
          <p:spPr>
            <a:xfrm flipH="1">
              <a:off x="2528099" y="-76200"/>
              <a:ext cx="26979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Cho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4_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71600"/>
            <a:ext cx="6629400" cy="26670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22098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495800"/>
            <a:ext cx="61722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734270"/>
            <a:ext cx="19812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734270"/>
            <a:ext cx="19812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284274"/>
            <a:ext cx="32004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119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29200" y="2895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gtree-a-child-who-does-scientific-experiments-png-image_3383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82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62000" y="0"/>
            <a:ext cx="8305800" cy="2667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7530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610600" cy="8156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772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78486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991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286000"/>
          <a:ext cx="8610599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Hỗn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Dung </a:t>
                      </a:r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trộn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lẫn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E28E0594-FD57-46DF-9DDA-26C419EC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7848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	</a:t>
            </a:r>
            <a:r>
              <a:rPr lang="en-US" altLang="en-US" b="1" dirty="0" err="1">
                <a:solidFill>
                  <a:srgbClr val="0000CC"/>
                </a:solidFill>
              </a:rPr>
              <a:t>Hỗn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hợp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chất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lỏng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với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chất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rắn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bị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hòa</a:t>
            </a:r>
            <a:r>
              <a:rPr lang="en-US" altLang="en-US" b="1" dirty="0">
                <a:solidFill>
                  <a:srgbClr val="0000CC"/>
                </a:solidFill>
              </a:rPr>
              <a:t> tan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phân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bố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đều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hoặc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hỗn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hợp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chất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lỏng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với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chất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lỏng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hòa</a:t>
            </a:r>
            <a:r>
              <a:rPr lang="en-US" altLang="en-US" b="1" dirty="0">
                <a:solidFill>
                  <a:srgbClr val="0000CC"/>
                </a:solidFill>
              </a:rPr>
              <a:t> tan </a:t>
            </a:r>
            <a:r>
              <a:rPr lang="en-US" altLang="en-US" b="1" dirty="0" err="1">
                <a:solidFill>
                  <a:srgbClr val="0000CC"/>
                </a:solidFill>
              </a:rPr>
              <a:t>vào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nhau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gọi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là</a:t>
            </a: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A99922B-6965-4B4C-BC4C-E830C0BD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67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Hãy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kể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một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số</a:t>
            </a:r>
            <a:r>
              <a:rPr lang="en-US" altLang="en-US" b="1" dirty="0">
                <a:solidFill>
                  <a:srgbClr val="FF0000"/>
                </a:solidFill>
              </a:rPr>
              <a:t> dung </a:t>
            </a:r>
            <a:r>
              <a:rPr lang="en-US" altLang="en-US" b="1" dirty="0" err="1">
                <a:solidFill>
                  <a:srgbClr val="FF0000"/>
                </a:solidFill>
              </a:rPr>
              <a:t>dịch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mà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em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>
            <a:extLst>
              <a:ext uri="{FF2B5EF4-FFF2-40B4-BE49-F238E27FC236}">
                <a16:creationId xmlns:a16="http://schemas.microsoft.com/office/drawing/2014/main" id="{3B376F84-DFF2-4FE9-9E5C-9C3FF196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620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Giới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thiệu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một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số</a:t>
            </a: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khác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là</a:t>
            </a:r>
            <a:r>
              <a:rPr lang="en-US" altLang="en-US" b="1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nước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muối</a:t>
            </a:r>
            <a:endParaRPr lang="en-US" alt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nước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xà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phòng</a:t>
            </a:r>
            <a:endParaRPr lang="en-US" alt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giấm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đường</a:t>
            </a:r>
            <a:endParaRPr lang="en-US" alt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giấm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muối</a:t>
            </a:r>
            <a:endParaRPr lang="en-US" alt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 Dung </a:t>
            </a:r>
            <a:r>
              <a:rPr lang="en-US" altLang="en-US" b="1" dirty="0" err="1">
                <a:solidFill>
                  <a:srgbClr val="0000CC"/>
                </a:solidFill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nước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chanh</a:t>
            </a:r>
            <a:r>
              <a:rPr lang="en-US" altLang="en-US" b="1" dirty="0">
                <a:solidFill>
                  <a:srgbClr val="0000CC"/>
                </a:solidFill>
              </a:rPr>
              <a:t>,…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696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0" descr="DSC08659"/>
          <p:cNvPicPr>
            <a:picLocks noChangeAspect="1" noChangeArrowheads="1"/>
          </p:cNvPicPr>
          <p:nvPr/>
        </p:nvPicPr>
        <p:blipFill>
          <a:blip r:embed="rId2" cstate="print"/>
          <a:srcRect l="38333" t="13333" r="28334" b="15555"/>
          <a:stretch>
            <a:fillRect/>
          </a:stretch>
        </p:blipFill>
        <p:spPr bwMode="auto">
          <a:xfrm>
            <a:off x="5410200" y="2305467"/>
            <a:ext cx="3219450" cy="43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2926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90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90801"/>
            <a:ext cx="80772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LÀM THÍ NGHIỆM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DSC08659"/>
          <p:cNvPicPr>
            <a:picLocks noChangeAspect="1" noChangeArrowheads="1"/>
          </p:cNvPicPr>
          <p:nvPr/>
        </p:nvPicPr>
        <p:blipFill>
          <a:blip r:embed="rId2" cstate="print"/>
          <a:srcRect l="38333" t="13333" r="28334" b="15555"/>
          <a:stretch>
            <a:fillRect/>
          </a:stretch>
        </p:blipFill>
        <p:spPr bwMode="auto">
          <a:xfrm>
            <a:off x="76200" y="3048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381000"/>
            <a:ext cx="5867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554069"/>
            <a:ext cx="6096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5600700" y="1828800"/>
            <a:ext cx="7239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86868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A0D32B20-2852-4063-817B-B671482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10662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156F6A-6251-43FF-B03A-B9A2EAF7E2DC}"/>
              </a:ext>
            </a:extLst>
          </p:cNvPr>
          <p:cNvSpPr txBox="1"/>
          <p:nvPr/>
        </p:nvSpPr>
        <p:spPr>
          <a:xfrm>
            <a:off x="1343025" y="296863"/>
            <a:ext cx="7375525" cy="1000125"/>
          </a:xfrm>
          <a:prstGeom prst="rect">
            <a:avLst/>
          </a:prstGeom>
        </p:spPr>
        <p:txBody>
          <a:bodyPr lIns="68498" tIns="34249" rIns="68498" bIns="3424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1A1C45-CB8F-42D6-88E9-F122B0F14994}"/>
              </a:ext>
            </a:extLst>
          </p:cNvPr>
          <p:cNvSpPr txBox="1"/>
          <p:nvPr/>
        </p:nvSpPr>
        <p:spPr>
          <a:xfrm>
            <a:off x="-33338" y="2393950"/>
            <a:ext cx="9144001" cy="1363663"/>
          </a:xfrm>
          <a:prstGeom prst="rect">
            <a:avLst/>
          </a:prstGeom>
        </p:spPr>
        <p:txBody>
          <a:bodyPr lIns="68498" tIns="34249" rIns="68498" bIns="3424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96D39F-0A0D-4890-833E-75AFD65075E0}"/>
              </a:ext>
            </a:extLst>
          </p:cNvPr>
          <p:cNvSpPr txBox="1"/>
          <p:nvPr/>
        </p:nvSpPr>
        <p:spPr>
          <a:xfrm>
            <a:off x="1543050" y="3775075"/>
            <a:ext cx="8077200" cy="835025"/>
          </a:xfrm>
          <a:prstGeom prst="rect">
            <a:avLst/>
          </a:prstGeom>
        </p:spPr>
        <p:txBody>
          <a:bodyPr lIns="68498" tIns="34249" rIns="68498" bIns="3424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8537D8-D9AD-424E-858D-B1CA561C6C08}"/>
              </a:ext>
            </a:extLst>
          </p:cNvPr>
          <p:cNvSpPr txBox="1"/>
          <p:nvPr/>
        </p:nvSpPr>
        <p:spPr>
          <a:xfrm>
            <a:off x="465138" y="4508500"/>
            <a:ext cx="8077200" cy="836613"/>
          </a:xfrm>
          <a:prstGeom prst="rect">
            <a:avLst/>
          </a:prstGeom>
        </p:spPr>
        <p:txBody>
          <a:bodyPr lIns="68498" tIns="34249" rIns="68498" bIns="3424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1" name="Content Placeholder 4">
            <a:extLst>
              <a:ext uri="{FF2B5EF4-FFF2-40B4-BE49-F238E27FC236}">
                <a16:creationId xmlns:a16="http://schemas.microsoft.com/office/drawing/2014/main" id="{D28C7206-E020-42A4-8298-966A5B85A1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3" y="209550"/>
            <a:ext cx="1131887" cy="1112838"/>
          </a:xfrm>
        </p:spPr>
      </p:pic>
      <p:grpSp>
        <p:nvGrpSpPr>
          <p:cNvPr id="16392" name="Group 13">
            <a:extLst>
              <a:ext uri="{FF2B5EF4-FFF2-40B4-BE49-F238E27FC236}">
                <a16:creationId xmlns:a16="http://schemas.microsoft.com/office/drawing/2014/main" id="{D5CEE2FD-EB6E-4AC1-84C5-26DA6196E339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322388"/>
            <a:ext cx="3954463" cy="0"/>
            <a:chOff x="2584406" y="62033"/>
            <a:chExt cx="5268750" cy="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952A99-0F31-4FF9-9070-724B48169481}"/>
                </a:ext>
              </a:extLst>
            </p:cNvPr>
            <p:cNvCxnSpPr/>
            <p:nvPr/>
          </p:nvCxnSpPr>
          <p:spPr>
            <a:xfrm>
              <a:off x="2658436" y="62033"/>
              <a:ext cx="51947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0CEC150-803C-478B-9394-C6EBAE0E8616}"/>
                </a:ext>
              </a:extLst>
            </p:cNvPr>
            <p:cNvCxnSpPr/>
            <p:nvPr/>
          </p:nvCxnSpPr>
          <p:spPr>
            <a:xfrm flipH="1">
              <a:off x="2584406" y="62033"/>
              <a:ext cx="19247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6200" y="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Ta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11" descr="Hinh minh h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838200"/>
            <a:ext cx="5135859" cy="3962400"/>
          </a:xfrm>
          <a:prstGeom prst="rect">
            <a:avLst/>
          </a:prstGeom>
        </p:spPr>
      </p:pic>
      <p:pic>
        <p:nvPicPr>
          <p:cNvPr id="3" name="Picture 5" descr="DSC01987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 l="8501" t="958" r="18375" b="7124"/>
          <a:stretch>
            <a:fillRect/>
          </a:stretch>
        </p:blipFill>
        <p:spPr bwMode="auto">
          <a:xfrm>
            <a:off x="-152400" y="2667000"/>
            <a:ext cx="929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725269"/>
            <a:ext cx="2514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>
            <a:extLst>
              <a:ext uri="{FF2B5EF4-FFF2-40B4-BE49-F238E27FC236}">
                <a16:creationId xmlns:a16="http://schemas.microsoft.com/office/drawing/2014/main" id="{34596E0F-A274-4083-9A8F-89EE42D4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838200"/>
            <a:ext cx="7086600" cy="3733800"/>
          </a:xfrm>
          <a:prstGeom prst="cloudCallout">
            <a:avLst>
              <a:gd name="adj1" fmla="val -57125"/>
              <a:gd name="adj2" fmla="val 993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“Ai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9849B922-A169-40E2-9620-57C6B342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46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Là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hỗn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hợp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của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chất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lỏng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với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chất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rắn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bị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hoà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tan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phân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bố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đều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.       </a:t>
            </a: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610862F5-59EC-47D4-81A0-39772C5D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44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1903C00-144F-4301-8A5F-D4E68C54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2105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hỗn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lỏng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rắn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hoà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tan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.   </a:t>
            </a:r>
            <a:r>
              <a:rPr lang="en-US" altLang="en-US" sz="4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340015A3-7DCA-427B-A485-9551DE9D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72440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Cả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hai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trường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hợp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trên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4A480163-D030-446C-AFD8-8F7BE1A5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549275" cy="639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8109B681-C72C-4242-BBE8-5C314518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549275" cy="639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rgbClr val="D6E4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18702C59-4D44-4D9C-88BD-C5976347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549275" cy="639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6DF32CF9-E101-4FAD-B79C-3F005D0B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457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186" name="Rectangle 12">
            <a:extLst>
              <a:ext uri="{FF2B5EF4-FFF2-40B4-BE49-F238E27FC236}">
                <a16:creationId xmlns:a16="http://schemas.microsoft.com/office/drawing/2014/main" id="{36CBA9C3-4F4C-4A88-9A61-DE60C0A46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  <p:bldP spid="31751" grpId="0"/>
      <p:bldP spid="31752" grpId="0" animBg="1"/>
      <p:bldP spid="31753" grpId="0" animBg="1"/>
      <p:bldP spid="31754" grpId="0" animBg="1"/>
      <p:bldP spid="317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1DC9C7-8E56-4962-A3E7-4F556644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30A144C-90F1-434F-9BBA-0E498C1C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610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2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Đánh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dấu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x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vào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    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trước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câu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trả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lời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đúng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sản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ra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cất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dùng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trong y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tế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phương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vi-VN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008E7C5-0F15-49FC-97A3-25537432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13">
            <a:extLst>
              <a:ext uri="{FF2B5EF4-FFF2-40B4-BE49-F238E27FC236}">
                <a16:creationId xmlns:a16="http://schemas.microsoft.com/office/drawing/2014/main" id="{BCAFB67A-72D2-4B8D-A094-C7EAC1B8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DFEF25D5-25AC-46D6-91BC-C1C749FD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7400"/>
            <a:ext cx="381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nắng</a:t>
            </a:r>
          </a:p>
        </p:txBody>
      </p:sp>
      <p:sp>
        <p:nvSpPr>
          <p:cNvPr id="32877" name="Text Box 109">
            <a:extLst>
              <a:ext uri="{FF2B5EF4-FFF2-40B4-BE49-F238E27FC236}">
                <a16:creationId xmlns:a16="http://schemas.microsoft.com/office/drawing/2014/main" id="{A95C4F3E-DA13-444D-95F3-27B1228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 cất</a:t>
            </a:r>
          </a:p>
        </p:txBody>
      </p:sp>
      <p:sp>
        <p:nvSpPr>
          <p:cNvPr id="32878" name="Text Box 110">
            <a:extLst>
              <a:ext uri="{FF2B5EF4-FFF2-40B4-BE49-F238E27FC236}">
                <a16:creationId xmlns:a16="http://schemas.microsoft.com/office/drawing/2014/main" id="{7ED10043-69C1-4F4E-8D74-8338AFAC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</a:p>
        </p:txBody>
      </p:sp>
      <p:sp>
        <p:nvSpPr>
          <p:cNvPr id="32879" name="Text Box 111">
            <a:extLst>
              <a:ext uri="{FF2B5EF4-FFF2-40B4-BE49-F238E27FC236}">
                <a16:creationId xmlns:a16="http://schemas.microsoft.com/office/drawing/2014/main" id="{2EB00222-A1B8-40DC-91EE-628E365B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25862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</a:p>
        </p:txBody>
      </p:sp>
      <p:sp>
        <p:nvSpPr>
          <p:cNvPr id="32880" name="Rectangle 112">
            <a:extLst>
              <a:ext uri="{FF2B5EF4-FFF2-40B4-BE49-F238E27FC236}">
                <a16:creationId xmlns:a16="http://schemas.microsoft.com/office/drawing/2014/main" id="{40476294-B9DE-47FD-9BFB-3A2BF8B5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1" name="Rectangle 113">
            <a:extLst>
              <a:ext uri="{FF2B5EF4-FFF2-40B4-BE49-F238E27FC236}">
                <a16:creationId xmlns:a16="http://schemas.microsoft.com/office/drawing/2014/main" id="{96C44F0A-B5AB-4F84-8904-B303A92B21B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46482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2" name="Rectangle 114">
            <a:extLst>
              <a:ext uri="{FF2B5EF4-FFF2-40B4-BE49-F238E27FC236}">
                <a16:creationId xmlns:a16="http://schemas.microsoft.com/office/drawing/2014/main" id="{9C97C535-6788-4ADA-AD59-29F0C72D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3" name="Rectangle 115">
            <a:extLst>
              <a:ext uri="{FF2B5EF4-FFF2-40B4-BE49-F238E27FC236}">
                <a16:creationId xmlns:a16="http://schemas.microsoft.com/office/drawing/2014/main" id="{BE994907-9116-4A45-BA1B-E9C6B2E8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6" name="Text Box 118">
            <a:extLst>
              <a:ext uri="{FF2B5EF4-FFF2-40B4-BE49-F238E27FC236}">
                <a16:creationId xmlns:a16="http://schemas.microsoft.com/office/drawing/2014/main" id="{5C41C8C1-2AB6-4896-A70B-D9F8E5EE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26063"/>
            <a:ext cx="76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altLang="en-US" sz="44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animBg="1"/>
      <p:bldP spid="32785" grpId="0"/>
      <p:bldP spid="32877" grpId="0"/>
      <p:bldP spid="32878" grpId="0"/>
      <p:bldP spid="32879" grpId="0"/>
      <p:bldP spid="32880" grpId="0" animBg="1"/>
      <p:bldP spid="32881" grpId="0" animBg="1"/>
      <p:bldP spid="32882" grpId="0" animBg="1"/>
      <p:bldP spid="32883" grpId="0" animBg="1"/>
      <p:bldP spid="328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480931DF-1904-4581-B765-DF5222B2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8D288E63-158D-48A9-9903-835557FB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610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Câu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3: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Đánh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dấu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x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vào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    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trước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câu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trả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lời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đúng</a:t>
            </a:r>
            <a:r>
              <a:rPr lang="vi-VN" altLang="en-US" sz="4400" b="1" dirty="0">
                <a:solidFill>
                  <a:srgbClr val="003366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b)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sản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ra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muối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phương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869379F-2E49-4F00-90D5-9667A3C7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13">
            <a:extLst>
              <a:ext uri="{FF2B5EF4-FFF2-40B4-BE49-F238E27FC236}">
                <a16:creationId xmlns:a16="http://schemas.microsoft.com/office/drawing/2014/main" id="{DA42BBDF-1848-4DA7-9E85-4BBD0ACB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8B32EEF0-8F94-4069-ABF0-FE05E82A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7400"/>
            <a:ext cx="381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nắng</a:t>
            </a:r>
          </a:p>
        </p:txBody>
      </p:sp>
      <p:sp>
        <p:nvSpPr>
          <p:cNvPr id="32877" name="Text Box 109">
            <a:extLst>
              <a:ext uri="{FF2B5EF4-FFF2-40B4-BE49-F238E27FC236}">
                <a16:creationId xmlns:a16="http://schemas.microsoft.com/office/drawing/2014/main" id="{55603598-9645-484D-A8BF-79878B58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 cất</a:t>
            </a:r>
          </a:p>
        </p:txBody>
      </p:sp>
      <p:sp>
        <p:nvSpPr>
          <p:cNvPr id="32878" name="Text Box 110">
            <a:extLst>
              <a:ext uri="{FF2B5EF4-FFF2-40B4-BE49-F238E27FC236}">
                <a16:creationId xmlns:a16="http://schemas.microsoft.com/office/drawing/2014/main" id="{9260FD71-B85E-4DA9-8454-1752174E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</a:p>
        </p:txBody>
      </p:sp>
      <p:sp>
        <p:nvSpPr>
          <p:cNvPr id="32879" name="Text Box 111">
            <a:extLst>
              <a:ext uri="{FF2B5EF4-FFF2-40B4-BE49-F238E27FC236}">
                <a16:creationId xmlns:a16="http://schemas.microsoft.com/office/drawing/2014/main" id="{C416AD72-92EE-474D-8EF8-37C3ED68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</a:p>
        </p:txBody>
      </p:sp>
      <p:sp>
        <p:nvSpPr>
          <p:cNvPr id="32880" name="Rectangle 112">
            <a:extLst>
              <a:ext uri="{FF2B5EF4-FFF2-40B4-BE49-F238E27FC236}">
                <a16:creationId xmlns:a16="http://schemas.microsoft.com/office/drawing/2014/main" id="{CE26D8A5-BE0A-4901-A9EC-5BF519AD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1" name="Rectangle 113">
            <a:extLst>
              <a:ext uri="{FF2B5EF4-FFF2-40B4-BE49-F238E27FC236}">
                <a16:creationId xmlns:a16="http://schemas.microsoft.com/office/drawing/2014/main" id="{A4FFBEE8-DFD1-48CB-B659-7EE28063D1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46482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2" name="Rectangle 114">
            <a:extLst>
              <a:ext uri="{FF2B5EF4-FFF2-40B4-BE49-F238E27FC236}">
                <a16:creationId xmlns:a16="http://schemas.microsoft.com/office/drawing/2014/main" id="{48B4969E-B97F-4DB6-AFD6-824AC159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198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3" name="Rectangle 115">
            <a:extLst>
              <a:ext uri="{FF2B5EF4-FFF2-40B4-BE49-F238E27FC236}">
                <a16:creationId xmlns:a16="http://schemas.microsoft.com/office/drawing/2014/main" id="{953481D3-5A9E-4573-8C0C-D09AA890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00"/>
            <a:ext cx="4572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86" name="Text Box 118">
            <a:extLst>
              <a:ext uri="{FF2B5EF4-FFF2-40B4-BE49-F238E27FC236}">
                <a16:creationId xmlns:a16="http://schemas.microsoft.com/office/drawing/2014/main" id="{CBCE0E07-3587-4332-B7CB-EDE4AAC3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1980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altLang="en-US" sz="44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animBg="1"/>
      <p:bldP spid="32785" grpId="0"/>
      <p:bldP spid="32877" grpId="0"/>
      <p:bldP spid="32878" grpId="0"/>
      <p:bldP spid="32879" grpId="0"/>
      <p:bldP spid="32880" grpId="0" animBg="1"/>
      <p:bldP spid="32881" grpId="0" animBg="1"/>
      <p:bldP spid="32882" grpId="0" animBg="1"/>
      <p:bldP spid="32883" grpId="0" animBg="1"/>
      <p:bldP spid="328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B0D40D5-4B45-4948-A66D-C6DB016F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4: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Hỗn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dưới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đây không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dung </a:t>
            </a:r>
            <a:r>
              <a:rPr lang="vi-VN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dịch</a:t>
            </a:r>
            <a:r>
              <a:rPr lang="vi-VN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9229C40F-AE52-4F31-8442-0DD824F0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19275"/>
            <a:ext cx="685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đường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3283693-EC02-4E68-99AE-54083DD2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bột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sắn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(pha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sống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920BC57B-D741-491A-AB5A-2A906CC7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chanh (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đã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lọc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hết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tép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chanh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hạt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) pha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với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đường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và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nước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sôi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để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4400" dirty="0" err="1">
                <a:solidFill>
                  <a:srgbClr val="003366"/>
                </a:solidFill>
                <a:cs typeface="Times New Roman" panose="02020603050405020304" pitchFamily="18" charset="0"/>
              </a:rPr>
              <a:t>nguội</a:t>
            </a:r>
            <a:r>
              <a:rPr lang="vi-VN" altLang="en-US" sz="4400" dirty="0">
                <a:solidFill>
                  <a:srgbClr val="0033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07AC5594-02F2-4CA8-ACF4-3E7ACC53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4F03E16-8605-45BF-A50B-77A30C1E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65B4F14B-0196-4942-9245-E439E760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35167715-326E-44C1-830E-29B03831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7" grpId="0"/>
      <p:bldP spid="33798" grpId="0" animBg="1"/>
      <p:bldP spid="33799" grpId="0" animBg="1"/>
      <p:bldP spid="33800" grpId="0" animBg="1"/>
      <p:bldP spid="338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" y="0"/>
            <a:ext cx="91445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57200" y="1676400"/>
            <a:ext cx="10058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399" y="2209800"/>
            <a:ext cx="5410201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590800" y="304800"/>
            <a:ext cx="3733800" cy="1524000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31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>
            <a:extLst>
              <a:ext uri="{FF2B5EF4-FFF2-40B4-BE49-F238E27FC236}">
                <a16:creationId xmlns:a16="http://schemas.microsoft.com/office/drawing/2014/main" id="{6F7723B3-B1ED-4581-BA3F-E9C5FD142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0675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1FEBC-C937-4CEC-9925-F651A29AD849}"/>
              </a:ext>
            </a:extLst>
          </p:cNvPr>
          <p:cNvSpPr txBox="1"/>
          <p:nvPr/>
        </p:nvSpPr>
        <p:spPr>
          <a:xfrm>
            <a:off x="1182688" y="2805113"/>
            <a:ext cx="7116762" cy="2584450"/>
          </a:xfrm>
          <a:prstGeom prst="rect">
            <a:avLst/>
          </a:prstGeom>
        </p:spPr>
        <p:txBody>
          <a:bodyPr lIns="68531" tIns="34265" rIns="68531" bIns="34265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itle 1">
            <a:extLst>
              <a:ext uri="{FF2B5EF4-FFF2-40B4-BE49-F238E27FC236}">
                <a16:creationId xmlns:a16="http://schemas.microsoft.com/office/drawing/2014/main" id="{9B0B78C0-7408-4815-8325-CBDC8625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215900"/>
            <a:ext cx="6548438" cy="990600"/>
          </a:xfrm>
        </p:spPr>
        <p:txBody>
          <a:bodyPr/>
          <a:lstStyle/>
          <a:p>
            <a:pPr algn="ctr" eaLnBrk="1" hangingPunct="1"/>
            <a:r>
              <a:rPr lang="en-US" alt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biểu tượng thể hiện mức độ yêu thích bài học của em: </a:t>
            </a:r>
            <a:endParaRPr lang="en-US" altLang="vi-VN" sz="27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id="{5D4B41B1-9E9F-4C6A-92B4-2F8F8691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535238"/>
            <a:ext cx="28765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>
            <a:extLst>
              <a:ext uri="{FF2B5EF4-FFF2-40B4-BE49-F238E27FC236}">
                <a16:creationId xmlns:a16="http://schemas.microsoft.com/office/drawing/2014/main" id="{5FFD7419-4F42-4E16-8040-E2A52AA3F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516188"/>
            <a:ext cx="296068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" descr="C:\Users\Admin\Desktop\mat-vui-icon.png.crdownload">
            <a:extLst>
              <a:ext uri="{FF2B5EF4-FFF2-40B4-BE49-F238E27FC236}">
                <a16:creationId xmlns:a16="http://schemas.microsoft.com/office/drawing/2014/main" id="{F13A05E2-82AC-4C48-8DA7-F390B7C3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357563" y="2568575"/>
            <a:ext cx="26336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8" name="Group 16">
            <a:extLst>
              <a:ext uri="{FF2B5EF4-FFF2-40B4-BE49-F238E27FC236}">
                <a16:creationId xmlns:a16="http://schemas.microsoft.com/office/drawing/2014/main" id="{545BCF1F-4E58-44E1-A861-E112C3668099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4564063"/>
            <a:ext cx="3260725" cy="414337"/>
            <a:chOff x="1624013" y="5029200"/>
            <a:chExt cx="4880924" cy="555108"/>
          </a:xfrm>
        </p:grpSpPr>
        <p:sp>
          <p:nvSpPr>
            <p:cNvPr id="46096" name="Rectangle 10">
              <a:extLst>
                <a:ext uri="{FF2B5EF4-FFF2-40B4-BE49-F238E27FC236}">
                  <a16:creationId xmlns:a16="http://schemas.microsoft.com/office/drawing/2014/main" id="{752DABA5-4835-416C-BDF9-692F02988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6" y="5029200"/>
              <a:ext cx="4344351" cy="55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1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Rất hài lòng </a:t>
              </a:r>
            </a:p>
          </p:txBody>
        </p:sp>
        <p:sp>
          <p:nvSpPr>
            <p:cNvPr id="46097" name="TextBox 11">
              <a:extLst>
                <a:ext uri="{FF2B5EF4-FFF2-40B4-BE49-F238E27FC236}">
                  <a16:creationId xmlns:a16="http://schemas.microsoft.com/office/drawing/2014/main" id="{85E1DB92-CEC6-4E1D-9E5B-B260E493E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399" cy="4317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089" name="Group 19">
            <a:extLst>
              <a:ext uri="{FF2B5EF4-FFF2-40B4-BE49-F238E27FC236}">
                <a16:creationId xmlns:a16="http://schemas.microsoft.com/office/drawing/2014/main" id="{8B46AB18-8746-499C-99CA-F97BA613F06D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564063"/>
            <a:ext cx="2390775" cy="414337"/>
            <a:chOff x="1624013" y="5029200"/>
            <a:chExt cx="3579771" cy="551748"/>
          </a:xfrm>
        </p:grpSpPr>
        <p:sp>
          <p:nvSpPr>
            <p:cNvPr id="46094" name="Rectangle 10">
              <a:extLst>
                <a:ext uri="{FF2B5EF4-FFF2-40B4-BE49-F238E27FC236}">
                  <a16:creationId xmlns:a16="http://schemas.microsoft.com/office/drawing/2014/main" id="{5791C9E4-878F-4F3E-90CF-258DDDF5F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6" y="5029200"/>
              <a:ext cx="3043198" cy="55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1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Hài lòng </a:t>
              </a:r>
            </a:p>
          </p:txBody>
        </p:sp>
        <p:sp>
          <p:nvSpPr>
            <p:cNvPr id="46095" name="TextBox 11">
              <a:extLst>
                <a:ext uri="{FF2B5EF4-FFF2-40B4-BE49-F238E27FC236}">
                  <a16:creationId xmlns:a16="http://schemas.microsoft.com/office/drawing/2014/main" id="{41745594-EB7B-4B44-9D6B-4D2834C01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090" name="Group 22">
            <a:extLst>
              <a:ext uri="{FF2B5EF4-FFF2-40B4-BE49-F238E27FC236}">
                <a16:creationId xmlns:a16="http://schemas.microsoft.com/office/drawing/2014/main" id="{F39802D3-DFAC-410D-B4E4-229BBC9569E4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4568825"/>
            <a:ext cx="3160713" cy="414338"/>
            <a:chOff x="1624013" y="5029200"/>
            <a:chExt cx="3694874" cy="554131"/>
          </a:xfrm>
        </p:grpSpPr>
        <p:sp>
          <p:nvSpPr>
            <p:cNvPr id="46092" name="Rectangle 10">
              <a:extLst>
                <a:ext uri="{FF2B5EF4-FFF2-40B4-BE49-F238E27FC236}">
                  <a16:creationId xmlns:a16="http://schemas.microsoft.com/office/drawing/2014/main" id="{950E7588-3780-42D7-96B1-1D162FBE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5029200"/>
              <a:ext cx="3158299" cy="55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1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Chưa hài lòng </a:t>
              </a:r>
            </a:p>
          </p:txBody>
        </p:sp>
        <p:sp>
          <p:nvSpPr>
            <p:cNvPr id="46093" name="TextBox 11">
              <a:extLst>
                <a:ext uri="{FF2B5EF4-FFF2-40B4-BE49-F238E27FC236}">
                  <a16:creationId xmlns:a16="http://schemas.microsoft.com/office/drawing/2014/main" id="{65977E03-7C3B-47D4-B481-7AFEFFB1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40"/>
              <a:ext cx="533400" cy="4309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091" name="Content Placeholder 4">
            <a:extLst>
              <a:ext uri="{FF2B5EF4-FFF2-40B4-BE49-F238E27FC236}">
                <a16:creationId xmlns:a16="http://schemas.microsoft.com/office/drawing/2014/main" id="{8CE1771B-57B8-41F6-BD55-E123C49B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9563"/>
            <a:ext cx="8715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484"/>
            <a:ext cx="9372600" cy="7021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974" y="3515499"/>
            <a:ext cx="8008052" cy="2095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CON </a:t>
            </a:r>
          </a:p>
          <a:p>
            <a:pPr algn="ctr"/>
            <a:r>
              <a:rPr lang="en-US" sz="4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 NGOAN, HỌC GIỎI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388288"/>
            <a:ext cx="7623175" cy="42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905000"/>
            <a:ext cx="11125200" cy="952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600200"/>
            <a:ext cx="7620000" cy="2209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10" y="1409700"/>
            <a:ext cx="4641850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22" y="304800"/>
            <a:ext cx="46418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58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4">
            <a:extLst>
              <a:ext uri="{FF2B5EF4-FFF2-40B4-BE49-F238E27FC236}">
                <a16:creationId xmlns:a16="http://schemas.microsoft.com/office/drawing/2014/main" id="{8A395409-0EB8-4024-80A3-EEA9D341E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C1A440-E346-4C4B-A3F8-063C7997F119}"/>
              </a:ext>
            </a:extLst>
          </p:cNvPr>
          <p:cNvSpPr txBox="1"/>
          <p:nvPr/>
        </p:nvSpPr>
        <p:spPr>
          <a:xfrm>
            <a:off x="1220788" y="2560638"/>
            <a:ext cx="6702425" cy="1000125"/>
          </a:xfrm>
          <a:prstGeom prst="rect">
            <a:avLst/>
          </a:prstGeom>
        </p:spPr>
        <p:txBody>
          <a:bodyPr lIns="68555" tIns="34277" rIns="68555" bIns="34277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3839B2-9B8D-433B-BF5D-1A21FA780CFC}"/>
              </a:ext>
            </a:extLst>
          </p:cNvPr>
          <p:cNvSpPr txBox="1"/>
          <p:nvPr/>
        </p:nvSpPr>
        <p:spPr>
          <a:xfrm>
            <a:off x="0" y="4354513"/>
            <a:ext cx="9144000" cy="1000125"/>
          </a:xfrm>
          <a:prstGeom prst="rect">
            <a:avLst/>
          </a:prstGeom>
        </p:spPr>
        <p:txBody>
          <a:bodyPr lIns="68555" tIns="34277" rIns="68555" bIns="34277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4A4FA9-B013-46BA-B336-308564C007E9}"/>
              </a:ext>
            </a:extLst>
          </p:cNvPr>
          <p:cNvSpPr txBox="1"/>
          <p:nvPr/>
        </p:nvSpPr>
        <p:spPr>
          <a:xfrm>
            <a:off x="925513" y="336550"/>
            <a:ext cx="8124825" cy="1000125"/>
          </a:xfrm>
          <a:prstGeom prst="rect">
            <a:avLst/>
          </a:prstGeom>
        </p:spPr>
        <p:txBody>
          <a:bodyPr lIns="68555" tIns="34277" rIns="68555" bIns="34277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407327-60AE-49D0-B9EE-0304611B4A5C}"/>
              </a:ext>
            </a:extLst>
          </p:cNvPr>
          <p:cNvSpPr txBox="1"/>
          <p:nvPr/>
        </p:nvSpPr>
        <p:spPr>
          <a:xfrm>
            <a:off x="2152650" y="3748088"/>
            <a:ext cx="5295900" cy="449262"/>
          </a:xfrm>
          <a:prstGeom prst="rect">
            <a:avLst/>
          </a:prstGeom>
        </p:spPr>
        <p:txBody>
          <a:bodyPr lIns="68555" tIns="34277" rIns="68555" bIns="34277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25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khối 5</a:t>
            </a:r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1" name="Content Placeholder 4">
            <a:extLst>
              <a:ext uri="{FF2B5EF4-FFF2-40B4-BE49-F238E27FC236}">
                <a16:creationId xmlns:a16="http://schemas.microsoft.com/office/drawing/2014/main" id="{87D05B54-0232-4EA3-83E7-6B5490D4A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30175"/>
            <a:ext cx="11064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Group 13">
            <a:extLst>
              <a:ext uri="{FF2B5EF4-FFF2-40B4-BE49-F238E27FC236}">
                <a16:creationId xmlns:a16="http://schemas.microsoft.com/office/drawing/2014/main" id="{70C65B70-FC06-4485-848C-BDEA263A6523}"/>
              </a:ext>
            </a:extLst>
          </p:cNvPr>
          <p:cNvGrpSpPr>
            <a:grpSpLocks/>
          </p:cNvGrpSpPr>
          <p:nvPr/>
        </p:nvGrpSpPr>
        <p:grpSpPr bwMode="auto">
          <a:xfrm>
            <a:off x="3413125" y="1503363"/>
            <a:ext cx="2773363" cy="0"/>
            <a:chOff x="2777171" y="209939"/>
            <a:chExt cx="3697102" cy="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ED2E99-F34B-4724-966B-98E3F1870CC1}"/>
                </a:ext>
              </a:extLst>
            </p:cNvPr>
            <p:cNvCxnSpPr/>
            <p:nvPr/>
          </p:nvCxnSpPr>
          <p:spPr>
            <a:xfrm>
              <a:off x="3039587" y="209939"/>
              <a:ext cx="34346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8612E1-FD74-41E5-B9C3-71DED5662232}"/>
                </a:ext>
              </a:extLst>
            </p:cNvPr>
            <p:cNvCxnSpPr/>
            <p:nvPr/>
          </p:nvCxnSpPr>
          <p:spPr>
            <a:xfrm flipH="1">
              <a:off x="2777171" y="209939"/>
              <a:ext cx="3462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thien-nhien-dep-cho-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4484" y="2057400"/>
            <a:ext cx="5295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Text Box 3">
            <a:extLst>
              <a:ext uri="{FF2B5EF4-FFF2-40B4-BE49-F238E27FC236}">
                <a16:creationId xmlns:a16="http://schemas.microsoft.com/office/drawing/2014/main" id="{4D1F0238-C93C-49B6-951B-5741BB6C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539875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 là gì?</a:t>
            </a:r>
          </a:p>
        </p:txBody>
      </p:sp>
      <p:sp>
        <p:nvSpPr>
          <p:cNvPr id="29727" name="Text Box 31">
            <a:extLst>
              <a:ext uri="{FF2B5EF4-FFF2-40B4-BE49-F238E27FC236}">
                <a16:creationId xmlns:a16="http://schemas.microsoft.com/office/drawing/2014/main" id="{C6BAC028-ED34-4144-9B88-8BEDFAED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82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Là hai hay nhiều chất trộn lẫn với nhau nhưng mỗi chất vẫn giữ nguyên tính chất của nó </a:t>
            </a:r>
          </a:p>
        </p:txBody>
      </p:sp>
      <p:sp>
        <p:nvSpPr>
          <p:cNvPr id="29728" name="Text Box 32">
            <a:extLst>
              <a:ext uri="{FF2B5EF4-FFF2-40B4-BE49-F238E27FC236}">
                <a16:creationId xmlns:a16="http://schemas.microsoft.com/office/drawing/2014/main" id="{9819CB36-421E-4F04-9439-001C16CC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290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hai hay nhiều chất trộn lẫn với nhau</a:t>
            </a:r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F241C1D0-98E1-4215-ADD3-C8A611E6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14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Là hai hay nhiều chất trộn lẫn với nhau, làm cho tính chất của mỗi chất thay đổi.</a:t>
            </a:r>
          </a:p>
        </p:txBody>
      </p:sp>
      <p:sp>
        <p:nvSpPr>
          <p:cNvPr id="5137" name="Oval 17">
            <a:extLst>
              <a:ext uri="{FF2B5EF4-FFF2-40B4-BE49-F238E27FC236}">
                <a16:creationId xmlns:a16="http://schemas.microsoft.com/office/drawing/2014/main" id="{C4155FAC-0530-4DCC-AB18-88B72B7A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81200"/>
            <a:ext cx="914400" cy="9144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Rectangle 1">
            <a:extLst>
              <a:ext uri="{FF2B5EF4-FFF2-40B4-BE49-F238E27FC236}">
                <a16:creationId xmlns:a16="http://schemas.microsoft.com/office/drawing/2014/main" id="{0AC62D22-EADF-42A9-8484-FC399240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93763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Bài cũ</a:t>
            </a:r>
            <a:endParaRPr lang="en-US" altLang="en-US" sz="1800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/>
      <p:bldP spid="29727" grpId="0"/>
      <p:bldP spid="29728" grpId="0"/>
      <p:bldP spid="29729" grpId="0"/>
      <p:bldP spid="5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">
            <a:extLst>
              <a:ext uri="{FF2B5EF4-FFF2-40B4-BE49-F238E27FC236}">
                <a16:creationId xmlns:a16="http://schemas.microsoft.com/office/drawing/2014/main" id="{C77C2E57-4981-4269-AFE9-C0CF6BB3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4188"/>
            <a:ext cx="876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nào để tách các chất ra khỏi hỗn hợp?</a:t>
            </a:r>
            <a:endParaRPr lang="en-US" altLang="en-US" sz="4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9" name="Text Box 31">
            <a:extLst>
              <a:ext uri="{FF2B5EF4-FFF2-40B4-BE49-F238E27FC236}">
                <a16:creationId xmlns:a16="http://schemas.microsoft.com/office/drawing/2014/main" id="{4886B009-F83B-4A85-B82B-4976F8A1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436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Tất cả các ý trên</a:t>
            </a:r>
            <a:endParaRPr lang="en-US" altLang="en-US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0" name="Text Box 32">
            <a:extLst>
              <a:ext uri="{FF2B5EF4-FFF2-40B4-BE49-F238E27FC236}">
                <a16:creationId xmlns:a16="http://schemas.microsoft.com/office/drawing/2014/main" id="{14A1A436-042A-4CFF-B532-B9237F4D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510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Sàng, sẩy</a:t>
            </a:r>
            <a:endParaRPr lang="en-US" altLang="en-US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1" name="Text Box 33">
            <a:extLst>
              <a:ext uri="{FF2B5EF4-FFF2-40B4-BE49-F238E27FC236}">
                <a16:creationId xmlns:a16="http://schemas.microsoft.com/office/drawing/2014/main" id="{EBBBE46E-67DB-4B93-B061-955205E5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73663"/>
            <a:ext cx="510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lắng</a:t>
            </a:r>
            <a:endParaRPr lang="en-US" altLang="en-US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2" name="Text Box 34">
            <a:extLst>
              <a:ext uri="{FF2B5EF4-FFF2-40B4-BE49-F238E27FC236}">
                <a16:creationId xmlns:a16="http://schemas.microsoft.com/office/drawing/2014/main" id="{1B5511AB-B75D-4EF8-BC47-9AABC92B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11663"/>
            <a:ext cx="510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Lọc</a:t>
            </a:r>
            <a:endParaRPr lang="en-US" altLang="en-US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5EF06F51-699C-4E81-BB54-97333AC5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867400"/>
            <a:ext cx="914400" cy="9144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98571D7B-0445-4BFE-8C01-C10C596B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93763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Bài cũ</a:t>
            </a:r>
            <a:endParaRPr lang="en-US" altLang="en-US" sz="1800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2799" grpId="0"/>
      <p:bldP spid="32800" grpId="0"/>
      <p:bldP spid="32801" grpId="0"/>
      <p:bldP spid="32802" grpId="0"/>
      <p:bldP spid="61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88392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Cho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4_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6629400" cy="33528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438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90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90801"/>
            <a:ext cx="80772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LÀM THÍ NGHIỆM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803</Words>
  <Application>Microsoft Office PowerPoint</Application>
  <PresentationFormat>On-screen Show (4:3)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Thế nào là dung dịch?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em</dc:creator>
  <cp:lastModifiedBy>Toàn Thắng Lê</cp:lastModifiedBy>
  <cp:revision>38</cp:revision>
  <dcterms:created xsi:type="dcterms:W3CDTF">2021-01-13T08:45:17Z</dcterms:created>
  <dcterms:modified xsi:type="dcterms:W3CDTF">2021-12-23T13:38:57Z</dcterms:modified>
</cp:coreProperties>
</file>